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9"/>
  </p:notesMasterIdLst>
  <p:sldIdLst>
    <p:sldId id="539" r:id="rId5"/>
    <p:sldId id="257" r:id="rId6"/>
    <p:sldId id="550" r:id="rId7"/>
    <p:sldId id="552" r:id="rId8"/>
    <p:sldId id="553" r:id="rId9"/>
    <p:sldId id="554" r:id="rId10"/>
    <p:sldId id="555" r:id="rId11"/>
    <p:sldId id="556" r:id="rId12"/>
    <p:sldId id="557" r:id="rId13"/>
    <p:sldId id="558" r:id="rId14"/>
    <p:sldId id="561" r:id="rId15"/>
    <p:sldId id="560" r:id="rId16"/>
    <p:sldId id="559" r:id="rId17"/>
    <p:sldId id="54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3725" autoAdjust="0"/>
  </p:normalViewPr>
  <p:slideViewPr>
    <p:cSldViewPr snapToGrid="0">
      <p:cViewPr varScale="1">
        <p:scale>
          <a:sx n="56" d="100"/>
          <a:sy n="56" d="100"/>
        </p:scale>
        <p:origin x="730" y="31"/>
      </p:cViewPr>
      <p:guideLst/>
    </p:cSldViewPr>
  </p:slideViewPr>
  <p:outlineViewPr>
    <p:cViewPr>
      <p:scale>
        <a:sx n="33" d="100"/>
        <a:sy n="33" d="100"/>
      </p:scale>
      <p:origin x="0" y="-144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0BC4F2-6A87-450D-AD53-D2188421BC53}" type="datetimeFigureOut">
              <a:rPr lang="en-US" smtClean="0"/>
              <a:t>12/18/2021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3B2649-7BD8-4005-A99E-30D13769A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81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3401A8-3220-413E-B964-4A8659985FD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18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51A4182-6276-41ED-8EAF-0C6A4D8FF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EF4B644F-A23D-409C-9540-B41AC18DB5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334003" cy="61756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8">
            <a:extLst>
              <a:ext uri="{FF2B5EF4-FFF2-40B4-BE49-F238E27FC236}">
                <a16:creationId xmlns:a16="http://schemas.microsoft.com/office/drawing/2014/main" id="{580AE1ED-3577-4808-86BF-CCD12234928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62000" y="839336"/>
            <a:ext cx="4123899" cy="3475513"/>
          </a:xfrm>
        </p:spPr>
        <p:txBody>
          <a:bodyPr anchor="ctr">
            <a:normAutofit/>
          </a:bodyPr>
          <a:lstStyle>
            <a:lvl1pPr>
              <a:defRPr sz="5200"/>
            </a:lvl1pPr>
          </a:lstStyle>
          <a:p>
            <a:pPr algn="l"/>
            <a:r>
              <a:rPr lang="en-US" sz="4800" dirty="0"/>
              <a:t>Click to add title</a:t>
            </a:r>
          </a:p>
        </p:txBody>
      </p:sp>
      <p:sp>
        <p:nvSpPr>
          <p:cNvPr id="9" name="Subtitle 19">
            <a:extLst>
              <a:ext uri="{FF2B5EF4-FFF2-40B4-BE49-F238E27FC236}">
                <a16:creationId xmlns:a16="http://schemas.microsoft.com/office/drawing/2014/main" id="{E8F46CAD-D4FF-4BBC-937E-CBBD034A180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2000" y="4570807"/>
            <a:ext cx="4123899" cy="1524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algn="l"/>
            <a:r>
              <a:rPr lang="en-US" dirty="0"/>
              <a:t>Click to add subtitle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2750E7C-D01B-4533-A0B8-2E7EF2B168D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30952" y="754711"/>
            <a:ext cx="6099048" cy="5340096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814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7863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697480"/>
            <a:ext cx="2971800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401568"/>
            <a:ext cx="2971800" cy="2449645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D13F3BC3-6D4F-4A91-9397-DEB976DF5B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22292" y="2697480"/>
            <a:ext cx="2971800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A336BAA8-288D-4A65-AF12-E44ED08AF83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2292" y="3401568"/>
            <a:ext cx="2971800" cy="2449645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98867" y="2697480"/>
            <a:ext cx="2971800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98867" y="3401568"/>
            <a:ext cx="2971800" cy="2449645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720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85388F8-94ED-41CA-A4EE-E0FA1CAC0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"/>
            <a:ext cx="12192000" cy="609905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62753702-3230-4BA6-A3F8-5783540BC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2000" y="758951"/>
            <a:ext cx="10668000" cy="555041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2">
            <a:extLst>
              <a:ext uri="{FF2B5EF4-FFF2-40B4-BE49-F238E27FC236}">
                <a16:creationId xmlns:a16="http://schemas.microsoft.com/office/drawing/2014/main" id="{22B9C48D-0714-4941-A2BB-36340F697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1874" y="1517903"/>
            <a:ext cx="5250030" cy="134511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A478133-AD69-45A3-8FE5-EBD28FD2FA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52" y="758952"/>
            <a:ext cx="1947672" cy="2670048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2E72FA7-6D23-4F38-9A7B-A0EB41E5341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8952" y="3424237"/>
            <a:ext cx="1947672" cy="267919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27DAE17D-48FA-4EE7-9630-D6572734389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706624" y="758952"/>
            <a:ext cx="1947672" cy="2670048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Picture Placeholder 13">
            <a:extLst>
              <a:ext uri="{FF2B5EF4-FFF2-40B4-BE49-F238E27FC236}">
                <a16:creationId xmlns:a16="http://schemas.microsoft.com/office/drawing/2014/main" id="{093DB7BE-4947-4B5D-B8E4-59505E49A06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706624" y="3424237"/>
            <a:ext cx="1947672" cy="267919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Content Placeholder 13">
            <a:extLst>
              <a:ext uri="{FF2B5EF4-FFF2-40B4-BE49-F238E27FC236}">
                <a16:creationId xmlns:a16="http://schemas.microsoft.com/office/drawing/2014/main" id="{D0C77CEA-908E-4A02-B347-F376CEC25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1874" y="2970222"/>
            <a:ext cx="5250030" cy="31288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315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53A25B7-A924-4C03-8022-000A9EA88D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3A68D8-CB71-4A41-B029-626BD6912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-9524"/>
            <a:ext cx="12192000" cy="6105524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rgbClr val="FCEA37"/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9ECFC55D-2CEE-47A4-9ACA-D6C78D236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" y="-9523"/>
            <a:ext cx="11430001" cy="6105523"/>
          </a:xfrm>
          <a:custGeom>
            <a:avLst/>
            <a:gdLst>
              <a:gd name="connsiteX0" fmla="*/ 0 w 11430001"/>
              <a:gd name="connsiteY0" fmla="*/ 0 h 6105523"/>
              <a:gd name="connsiteX1" fmla="*/ 7874003 w 11430001"/>
              <a:gd name="connsiteY1" fmla="*/ 0 h 6105523"/>
              <a:gd name="connsiteX2" fmla="*/ 7874003 w 11430001"/>
              <a:gd name="connsiteY2" fmla="*/ 771522 h 6105523"/>
              <a:gd name="connsiteX3" fmla="*/ 11430001 w 11430001"/>
              <a:gd name="connsiteY3" fmla="*/ 771522 h 6105523"/>
              <a:gd name="connsiteX4" fmla="*/ 11430001 w 11430001"/>
              <a:gd name="connsiteY4" fmla="*/ 6105523 h 6105523"/>
              <a:gd name="connsiteX5" fmla="*/ 7874003 w 11430001"/>
              <a:gd name="connsiteY5" fmla="*/ 6105523 h 6105523"/>
              <a:gd name="connsiteX6" fmla="*/ 5334002 w 11430001"/>
              <a:gd name="connsiteY6" fmla="*/ 6105523 h 6105523"/>
              <a:gd name="connsiteX7" fmla="*/ 0 w 11430001"/>
              <a:gd name="connsiteY7" fmla="*/ 6105523 h 61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0001" h="6105523">
                <a:moveTo>
                  <a:pt x="0" y="0"/>
                </a:moveTo>
                <a:lnTo>
                  <a:pt x="7874003" y="0"/>
                </a:lnTo>
                <a:lnTo>
                  <a:pt x="7874003" y="771522"/>
                </a:lnTo>
                <a:lnTo>
                  <a:pt x="11430001" y="771522"/>
                </a:lnTo>
                <a:lnTo>
                  <a:pt x="11430001" y="6105523"/>
                </a:lnTo>
                <a:lnTo>
                  <a:pt x="7874003" y="6105523"/>
                </a:lnTo>
                <a:lnTo>
                  <a:pt x="5334002" y="6105523"/>
                </a:lnTo>
                <a:lnTo>
                  <a:pt x="0" y="6105523"/>
                </a:lnTo>
                <a:close/>
              </a:path>
            </a:pathLst>
          </a:custGeom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5">
            <a:extLst>
              <a:ext uri="{FF2B5EF4-FFF2-40B4-BE49-F238E27FC236}">
                <a16:creationId xmlns:a16="http://schemas.microsoft.com/office/drawing/2014/main" id="{00406F9C-B330-46B3-A03C-15F85CD76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822282"/>
            <a:ext cx="5012266" cy="2273710"/>
          </a:xfrm>
        </p:spPr>
        <p:txBody>
          <a:bodyPr anchor="t"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34FC9061-555D-4FE2-ABE9-07A195BC02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52" y="761988"/>
            <a:ext cx="3566160" cy="266090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7C8788B5-2964-4199-A168-84BDEBE3E9A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94632" y="761980"/>
            <a:ext cx="3566160" cy="266090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D4B5D4A5-C34C-4703-AFB6-DA982B6FF83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59598" y="761980"/>
            <a:ext cx="3566160" cy="266090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Content Placeholder 1">
            <a:extLst>
              <a:ext uri="{FF2B5EF4-FFF2-40B4-BE49-F238E27FC236}">
                <a16:creationId xmlns:a16="http://schemas.microsoft.com/office/drawing/2014/main" id="{8CA9663F-19C9-4799-8B97-333815BF6A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7734" y="3822282"/>
            <a:ext cx="4607484" cy="2273710"/>
          </a:xfrm>
        </p:spPr>
        <p:txBody>
          <a:bodyPr anchor="t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379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FAC5ABB9-3EAC-446C-B128-CFDB09B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DED2D7-7BC9-473D-8241-8289B5821C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19C2616F-4436-4A60-BB08-54EC762C5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762001"/>
            <a:ext cx="12192000" cy="6095999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2">
            <a:extLst>
              <a:ext uri="{FF2B5EF4-FFF2-40B4-BE49-F238E27FC236}">
                <a16:creationId xmlns:a16="http://schemas.microsoft.com/office/drawing/2014/main" id="{D6F9523F-1BD5-4832-8B13-FA0BE3E6F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1940" y="1517652"/>
            <a:ext cx="5998059" cy="13446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A83160D-9929-4C5C-B741-192DF7639B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8293" y="1517652"/>
            <a:ext cx="1947672" cy="229514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D97EB8C6-CD91-4F0C-A719-5079DB8D32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715768" y="1517904"/>
            <a:ext cx="1947672" cy="229514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7347AC5-7F3A-4E62-AE18-744B6A756E4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096" y="3800858"/>
            <a:ext cx="3895344" cy="229514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Content Placeholder 13">
            <a:extLst>
              <a:ext uri="{FF2B5EF4-FFF2-40B4-BE49-F238E27FC236}">
                <a16:creationId xmlns:a16="http://schemas.microsoft.com/office/drawing/2014/main" id="{CC904223-D55A-40A9-AA1D-5687C89BE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1940" y="2970215"/>
            <a:ext cx="5998059" cy="3125787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973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24A1CC7-4419-4A64-9DC9-AE157407A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A2F8EC6-DD66-475C-B129-22B374F49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6FA963F-8B94-469B-B1A5-890D9134F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1430001" cy="6168789"/>
          </a:xfrm>
          <a:custGeom>
            <a:avLst/>
            <a:gdLst>
              <a:gd name="connsiteX0" fmla="*/ 0 w 11430001"/>
              <a:gd name="connsiteY0" fmla="*/ 0 h 6168789"/>
              <a:gd name="connsiteX1" fmla="*/ 5334002 w 11430001"/>
              <a:gd name="connsiteY1" fmla="*/ 0 h 6168789"/>
              <a:gd name="connsiteX2" fmla="*/ 5334002 w 11430001"/>
              <a:gd name="connsiteY2" fmla="*/ 771523 h 6168789"/>
              <a:gd name="connsiteX3" fmla="*/ 11430001 w 11430001"/>
              <a:gd name="connsiteY3" fmla="*/ 771523 h 6168789"/>
              <a:gd name="connsiteX4" fmla="*/ 11430001 w 11430001"/>
              <a:gd name="connsiteY4" fmla="*/ 6168789 h 6168789"/>
              <a:gd name="connsiteX5" fmla="*/ 0 w 11430001"/>
              <a:gd name="connsiteY5" fmla="*/ 6168789 h 6168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430001" h="6168789">
                <a:moveTo>
                  <a:pt x="0" y="0"/>
                </a:moveTo>
                <a:lnTo>
                  <a:pt x="5334002" y="0"/>
                </a:lnTo>
                <a:lnTo>
                  <a:pt x="5334002" y="771523"/>
                </a:lnTo>
                <a:lnTo>
                  <a:pt x="11430001" y="771523"/>
                </a:lnTo>
                <a:lnTo>
                  <a:pt x="11430001" y="6168789"/>
                </a:lnTo>
                <a:lnTo>
                  <a:pt x="0" y="6168789"/>
                </a:lnTo>
                <a:close/>
              </a:path>
            </a:pathLst>
          </a:cu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Title 5">
            <a:extLst>
              <a:ext uri="{FF2B5EF4-FFF2-40B4-BE49-F238E27FC236}">
                <a16:creationId xmlns:a16="http://schemas.microsoft.com/office/drawing/2014/main" id="{4CD44A43-6E39-4FE6-87BB-C65CE8FC6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517650"/>
            <a:ext cx="4565650" cy="1344613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29EB0D-B986-4E26-BDF3-305AE3233EB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52" y="883487"/>
            <a:ext cx="4562856" cy="2441448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37E21EC2-9A85-4522-B6AD-3FF227CACDD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8952" y="3593592"/>
            <a:ext cx="4562856" cy="2441448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9F9D0834-E38A-4C71-95D5-A8A2B973A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8" y="2970213"/>
            <a:ext cx="4565651" cy="3125787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35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D03AAFC-F6FA-4A24-BE1D-34AE6AD64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190B39-D040-425A-9AD6-58A7533FEA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6760" y="756284"/>
            <a:ext cx="10698480" cy="534924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itle 16">
            <a:extLst>
              <a:ext uri="{FF2B5EF4-FFF2-40B4-BE49-F238E27FC236}">
                <a16:creationId xmlns:a16="http://schemas.microsoft.com/office/drawing/2014/main" id="{8950CCE3-163E-46A1-B489-395F3F75F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33488" y="1517904"/>
            <a:ext cx="3749040" cy="2796945"/>
          </a:xfrm>
        </p:spPr>
        <p:txBody>
          <a:bodyPr anchor="ctr">
            <a:normAutofit/>
          </a:bodyPr>
          <a:lstStyle>
            <a:lvl1pPr>
              <a:defRPr sz="6000"/>
            </a:lvl1pPr>
          </a:lstStyle>
          <a:p>
            <a:pPr algn="l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17">
            <a:extLst>
              <a:ext uri="{FF2B5EF4-FFF2-40B4-BE49-F238E27FC236}">
                <a16:creationId xmlns:a16="http://schemas.microsoft.com/office/drawing/2014/main" id="{81E38157-454C-44D5-8D2B-A220A53D78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33488" y="4479368"/>
            <a:ext cx="3666744" cy="161663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algn="l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548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5BB2-C09C-49B0-BAFA-DE1801CD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47C21-944D-47FE-9519-A25518837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D668-6E19-425C-88F7-AF422066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E36D-6B7B-4D5E-831E-34A4286D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5C53-CF7C-4936-9E35-1BEBD6836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12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8EDA639-2F5C-4255-BE42-C41A5ABBC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67524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E96D6DC8-1218-45DD-BCD3-DF21DFA5B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2000" y="766762"/>
            <a:ext cx="10668000" cy="5334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A58F504-65F1-4BFD-A987-54F78AD52D4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52" y="749808"/>
            <a:ext cx="10744200" cy="53949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6">
            <a:extLst>
              <a:ext uri="{FF2B5EF4-FFF2-40B4-BE49-F238E27FC236}">
                <a16:creationId xmlns:a16="http://schemas.microsoft.com/office/drawing/2014/main" id="{0B9261BF-90C7-41A0-8711-97168C747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1112" y="1517904"/>
            <a:ext cx="4480560" cy="2796945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pPr algn="l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Subtitle 17">
            <a:extLst>
              <a:ext uri="{FF2B5EF4-FFF2-40B4-BE49-F238E27FC236}">
                <a16:creationId xmlns:a16="http://schemas.microsoft.com/office/drawing/2014/main" id="{305C0D07-994F-4143-B88E-32EED69E7F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11112" y="4425696"/>
            <a:ext cx="4059936" cy="11899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algn="l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3/1/20XX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526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26E6BD11-82A7-4729-AD05-B0676F9B1F5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504950" y="2861595"/>
            <a:ext cx="1828800" cy="199339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E08135B-D6D5-401C-B151-CDCB20550F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08760" y="4855464"/>
            <a:ext cx="1828800" cy="59436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2000" b="1">
                <a:latin typeface="+mj-lt"/>
              </a:defRPr>
            </a:lvl1pPr>
            <a:lvl2pPr marL="365760" indent="0">
              <a:buFont typeface="Arial" panose="020B0604020202020204" pitchFamily="34" charset="0"/>
              <a:buNone/>
              <a:defRPr/>
            </a:lvl2pPr>
            <a:lvl3pPr marL="365760" indent="0">
              <a:buNone/>
              <a:defRPr/>
            </a:lvl3pPr>
            <a:lvl4pPr marL="640080" indent="0">
              <a:buFont typeface="Arial" panose="020B0604020202020204" pitchFamily="34" charset="0"/>
              <a:buNone/>
              <a:defRPr/>
            </a:lvl4pPr>
            <a:lvl5pPr marL="612648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A587696-63FF-4232-8879-488DFE1C31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04950" y="5468112"/>
            <a:ext cx="1828800" cy="59436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365760" indent="0">
              <a:buFont typeface="Arial" panose="020B0604020202020204" pitchFamily="34" charset="0"/>
              <a:buNone/>
              <a:defRPr sz="1600"/>
            </a:lvl2pPr>
            <a:lvl3pPr marL="365760" indent="0">
              <a:buNone/>
              <a:defRPr sz="1600"/>
            </a:lvl3pPr>
            <a:lvl4pPr marL="640080" indent="0">
              <a:buFont typeface="Arial" panose="020B0604020202020204" pitchFamily="34" charset="0"/>
              <a:buNone/>
              <a:defRPr sz="1600"/>
            </a:lvl4pPr>
            <a:lvl5pPr marL="612648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96507A97-E180-468F-B641-141DBA7386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53511" y="2861595"/>
            <a:ext cx="1828800" cy="199339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49BB8F01-AE51-4455-BE0F-8972415A0C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42757" y="4854889"/>
            <a:ext cx="1828800" cy="59436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2000" b="1">
                <a:latin typeface="+mj-lt"/>
              </a:defRPr>
            </a:lvl1pPr>
            <a:lvl2pPr marL="365760" indent="0">
              <a:buFont typeface="Arial" panose="020B0604020202020204" pitchFamily="34" charset="0"/>
              <a:buNone/>
              <a:defRPr/>
            </a:lvl2pPr>
            <a:lvl3pPr marL="365760" indent="0">
              <a:buNone/>
              <a:defRPr/>
            </a:lvl3pPr>
            <a:lvl4pPr marL="640080" indent="0">
              <a:buFont typeface="Arial" panose="020B0604020202020204" pitchFamily="34" charset="0"/>
              <a:buNone/>
              <a:defRPr/>
            </a:lvl4pPr>
            <a:lvl5pPr marL="612648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759D2442-D209-4F87-9F2C-19D73A2412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942757" y="5462491"/>
            <a:ext cx="1828800" cy="59436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365760" indent="0">
              <a:buFont typeface="Arial" panose="020B0604020202020204" pitchFamily="34" charset="0"/>
              <a:buNone/>
              <a:defRPr sz="1600"/>
            </a:lvl2pPr>
            <a:lvl3pPr marL="365760" indent="0">
              <a:buNone/>
              <a:defRPr sz="1600"/>
            </a:lvl3pPr>
            <a:lvl4pPr marL="640080" indent="0">
              <a:buFont typeface="Arial" panose="020B0604020202020204" pitchFamily="34" charset="0"/>
              <a:buNone/>
              <a:defRPr sz="1600"/>
            </a:lvl4pPr>
            <a:lvl5pPr marL="612648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1" name="Picture Placeholder 28">
            <a:extLst>
              <a:ext uri="{FF2B5EF4-FFF2-40B4-BE49-F238E27FC236}">
                <a16:creationId xmlns:a16="http://schemas.microsoft.com/office/drawing/2014/main" id="{A850442C-9915-406C-83D9-8EBE8AD3C24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391656" y="2861595"/>
            <a:ext cx="1828800" cy="199339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4" name="Text Placeholder 18">
            <a:extLst>
              <a:ext uri="{FF2B5EF4-FFF2-40B4-BE49-F238E27FC236}">
                <a16:creationId xmlns:a16="http://schemas.microsoft.com/office/drawing/2014/main" id="{A596F3D1-5D97-4111-B3D6-FE37290A6B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91656" y="4855464"/>
            <a:ext cx="1828800" cy="59436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2000" b="1">
                <a:latin typeface="+mj-lt"/>
              </a:defRPr>
            </a:lvl1pPr>
            <a:lvl2pPr marL="365760" indent="0">
              <a:buFont typeface="Arial" panose="020B0604020202020204" pitchFamily="34" charset="0"/>
              <a:buNone/>
              <a:defRPr/>
            </a:lvl2pPr>
            <a:lvl3pPr marL="365760" indent="0">
              <a:buNone/>
              <a:defRPr/>
            </a:lvl3pPr>
            <a:lvl4pPr marL="640080" indent="0">
              <a:buFont typeface="Arial" panose="020B0604020202020204" pitchFamily="34" charset="0"/>
              <a:buNone/>
              <a:defRPr/>
            </a:lvl4pPr>
            <a:lvl5pPr marL="612648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2D25C272-C21E-4078-818F-B12E10F1827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91656" y="5468112"/>
            <a:ext cx="1828800" cy="59436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365760" indent="0">
              <a:buFont typeface="Arial" panose="020B0604020202020204" pitchFamily="34" charset="0"/>
              <a:buNone/>
              <a:defRPr sz="1600"/>
            </a:lvl2pPr>
            <a:lvl3pPr marL="365760" indent="0">
              <a:buNone/>
              <a:defRPr sz="1600"/>
            </a:lvl3pPr>
            <a:lvl4pPr marL="640080" indent="0">
              <a:buFont typeface="Arial" panose="020B0604020202020204" pitchFamily="34" charset="0"/>
              <a:buNone/>
              <a:defRPr sz="1600"/>
            </a:lvl4pPr>
            <a:lvl5pPr marL="612648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2" name="Picture Placeholder 28">
            <a:extLst>
              <a:ext uri="{FF2B5EF4-FFF2-40B4-BE49-F238E27FC236}">
                <a16:creationId xmlns:a16="http://schemas.microsoft.com/office/drawing/2014/main" id="{05393806-4E48-45A2-8BD7-0BA36566F3C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33104" y="2862072"/>
            <a:ext cx="1828800" cy="199339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:a16="http://schemas.microsoft.com/office/drawing/2014/main" id="{DD19656C-C87E-4938-A66D-D6836DBC653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825653" y="4855651"/>
            <a:ext cx="1828800" cy="59436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2000" b="1">
                <a:latin typeface="+mj-lt"/>
              </a:defRPr>
            </a:lvl1pPr>
            <a:lvl2pPr marL="365760" indent="0">
              <a:buFont typeface="Arial" panose="020B0604020202020204" pitchFamily="34" charset="0"/>
              <a:buNone/>
              <a:defRPr/>
            </a:lvl2pPr>
            <a:lvl3pPr marL="365760" indent="0">
              <a:buNone/>
              <a:defRPr/>
            </a:lvl3pPr>
            <a:lvl4pPr marL="640080" indent="0">
              <a:buFont typeface="Arial" panose="020B0604020202020204" pitchFamily="34" charset="0"/>
              <a:buNone/>
              <a:defRPr/>
            </a:lvl4pPr>
            <a:lvl5pPr marL="612648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DF55E1E1-7FB8-465C-B720-E39D43FFECC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825653" y="5468299"/>
            <a:ext cx="1828800" cy="59436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365760" indent="0">
              <a:buFont typeface="Arial" panose="020B0604020202020204" pitchFamily="34" charset="0"/>
              <a:buNone/>
              <a:defRPr sz="1600"/>
            </a:lvl2pPr>
            <a:lvl3pPr marL="365760" indent="0">
              <a:buNone/>
              <a:defRPr sz="1600"/>
            </a:lvl3pPr>
            <a:lvl4pPr marL="640080" indent="0">
              <a:buFont typeface="Arial" panose="020B0604020202020204" pitchFamily="34" charset="0"/>
              <a:buNone/>
              <a:defRPr sz="1600"/>
            </a:lvl4pPr>
            <a:lvl5pPr marL="612648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0FFFD15-4D1A-45CA-9374-373A700D366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2181225"/>
            <a:ext cx="10515600" cy="3876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376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78714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69671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397337"/>
            <a:ext cx="4334256" cy="244964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6792" y="269671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6792" y="3397337"/>
            <a:ext cx="4334256" cy="244964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833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1D84C-7934-4E5B-B6E4-A1D6EC299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34416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A990F-40AC-447A-964A-840C94A64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2971800"/>
            <a:ext cx="9144000" cy="3127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832A1-FFBA-48B6-B2D0-E5414F128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805672" y="6400800"/>
            <a:ext cx="18653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algn="r"/>
            <a:r>
              <a:rPr lang="en-US"/>
              <a:t>3/1/20XX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33EC1-4EE2-4453-841C-CFDFE7089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sz="1000"/>
              <a:t>Sample footer text</a:t>
            </a:r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BA78-E732-44EF-BA0B-FC42F7931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9648" y="6400800"/>
            <a:ext cx="5303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</a:extLst>
          </p:cNvPr>
          <p:cNvSpPr/>
          <p:nvPr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441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5" r:id="rId3"/>
    <p:sldLayoutId id="2147483663" r:id="rId4"/>
    <p:sldLayoutId id="2147483650" r:id="rId5"/>
    <p:sldLayoutId id="2147483664" r:id="rId6"/>
    <p:sldLayoutId id="2147483669" r:id="rId7"/>
    <p:sldLayoutId id="2147483654" r:id="rId8"/>
    <p:sldLayoutId id="2147483653" r:id="rId9"/>
    <p:sldLayoutId id="2147483670" r:id="rId10"/>
    <p:sldLayoutId id="2147483662" r:id="rId11"/>
    <p:sldLayoutId id="2147483666" r:id="rId12"/>
  </p:sldLayoutIdLst>
  <p:hf hdr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42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914400" rtl="0" eaLnBrk="1" latinLnBrk="0" hangingPunct="1">
        <a:lnSpc>
          <a:spcPct val="105000"/>
        </a:lnSpc>
        <a:spcBef>
          <a:spcPts val="900"/>
        </a:spcBef>
        <a:buClr>
          <a:schemeClr val="accent5"/>
        </a:buClr>
        <a:buFont typeface="Avenir Next LT Pro" panose="020B0504020202020204" pitchFamily="34" charset="0"/>
        <a:buChar char="+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0" algn="l" defTabSz="914400" rtl="0" eaLnBrk="1" latinLnBrk="0" hangingPunct="1">
        <a:lnSpc>
          <a:spcPct val="105000"/>
        </a:lnSpc>
        <a:spcBef>
          <a:spcPts val="900"/>
        </a:spcBef>
        <a:buFont typeface="Arial" panose="020B0604020202020204" pitchFamily="34" charset="0"/>
        <a:buNone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40080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05000"/>
        </a:lnSpc>
        <a:spcBef>
          <a:spcPts val="600"/>
        </a:spcBef>
        <a:buFontTx/>
        <a:buNone/>
        <a:defRPr sz="1800" i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86968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ycaret.readthedocs.io/en/latest/api/regression.html" TargetMode="External"/><Relationship Id="rId7" Type="http://schemas.openxmlformats.org/officeDocument/2006/relationships/hyperlink" Target="https://pycaret.readthedocs.io/en/latest/api/arules.html" TargetMode="External"/><Relationship Id="rId2" Type="http://schemas.openxmlformats.org/officeDocument/2006/relationships/hyperlink" Target="https://pycaret.readthedocs.io/en/latest/api/classification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pycaret.readthedocs.io/en/latest/api/nlp.html" TargetMode="External"/><Relationship Id="rId5" Type="http://schemas.openxmlformats.org/officeDocument/2006/relationships/hyperlink" Target="https://pycaret.readthedocs.io/en/latest/api/anomaly.html" TargetMode="External"/><Relationship Id="rId4" Type="http://schemas.openxmlformats.org/officeDocument/2006/relationships/hyperlink" Target="https://pycaret.readthedocs.io/en/latest/api/clustering.html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python-visualization.github.io/folium/" TargetMode="Externa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C60B4E40-ED59-4DFA-97D2-04570E280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839336"/>
            <a:ext cx="4123899" cy="3475513"/>
          </a:xfrm>
        </p:spPr>
        <p:txBody>
          <a:bodyPr anchor="ctr">
            <a:normAutofit/>
          </a:bodyPr>
          <a:lstStyle/>
          <a:p>
            <a:r>
              <a:rPr lang="en-US" dirty="0"/>
              <a:t>Predicting HDB Resale Price</a:t>
            </a:r>
          </a:p>
        </p:txBody>
      </p:sp>
      <p:sp>
        <p:nvSpPr>
          <p:cNvPr id="20" name="Subtitle 19">
            <a:extLst>
              <a:ext uri="{FF2B5EF4-FFF2-40B4-BE49-F238E27FC236}">
                <a16:creationId xmlns:a16="http://schemas.microsoft.com/office/drawing/2014/main" id="{35E6FB68-BA70-4F6F-9874-1F349422D8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0807"/>
            <a:ext cx="4123899" cy="1524000"/>
          </a:xfrm>
        </p:spPr>
        <p:txBody>
          <a:bodyPr/>
          <a:lstStyle/>
          <a:p>
            <a:r>
              <a:rPr lang="en-US" b="1" dirty="0"/>
              <a:t>Elang Setiawan</a:t>
            </a:r>
          </a:p>
          <a:p>
            <a:r>
              <a:rPr lang="en-US" b="1" dirty="0"/>
              <a:t>DSIF 2</a:t>
            </a:r>
          </a:p>
        </p:txBody>
      </p:sp>
      <p:pic>
        <p:nvPicPr>
          <p:cNvPr id="5" name="Picture Placeholder 4" descr="A picture containing building, outdoor, city, sky&#10;&#10;Description automatically generated">
            <a:extLst>
              <a:ext uri="{FF2B5EF4-FFF2-40B4-BE49-F238E27FC236}">
                <a16:creationId xmlns:a16="http://schemas.microsoft.com/office/drawing/2014/main" id="{FD85F6C6-6019-4962-877C-39C3C2D15AB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1952" r="1195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014015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FF392F-C9E2-47E5-95CB-90EBAA1BA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788124"/>
            <a:ext cx="10400884" cy="5285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/>
              <a:t>ML Automation with </a:t>
            </a:r>
            <a:r>
              <a:rPr lang="en-US" sz="4000" b="1" dirty="0" err="1"/>
              <a:t>pycaret</a:t>
            </a:r>
            <a:endParaRPr lang="en-US" sz="4000" b="1" dirty="0"/>
          </a:p>
        </p:txBody>
      </p:sp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6A2BE4A8-8E6A-4064-9B12-31088515B6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946" y="1506344"/>
            <a:ext cx="9301163" cy="5249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022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FF392F-C9E2-47E5-95CB-90EBAA1BA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423" y="786435"/>
            <a:ext cx="10400884" cy="5285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/>
              <a:t>ML Automation with </a:t>
            </a:r>
            <a:r>
              <a:rPr lang="en-US" sz="4000" b="1" dirty="0" err="1"/>
              <a:t>pycaret</a:t>
            </a:r>
            <a:endParaRPr lang="en-US" sz="4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938F2C-4663-4871-B30B-57E88EB20256}"/>
              </a:ext>
            </a:extLst>
          </p:cNvPr>
          <p:cNvSpPr txBox="1"/>
          <p:nvPr/>
        </p:nvSpPr>
        <p:spPr>
          <a:xfrm>
            <a:off x="1552330" y="1938189"/>
            <a:ext cx="37020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4000" b="1" i="0" dirty="0">
                <a:solidFill>
                  <a:srgbClr val="404040"/>
                </a:solidFill>
                <a:effectLst/>
                <a:latin typeface="Roboto Slab" pitchFamily="2" charset="0"/>
              </a:rPr>
              <a:t>Modules</a:t>
            </a:r>
          </a:p>
          <a:p>
            <a:endParaRPr lang="en-SG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09104F-62AC-4E4E-B0FD-AF20D2FA8E21}"/>
              </a:ext>
            </a:extLst>
          </p:cNvPr>
          <p:cNvSpPr txBox="1"/>
          <p:nvPr/>
        </p:nvSpPr>
        <p:spPr>
          <a:xfrm>
            <a:off x="4015750" y="1938189"/>
            <a:ext cx="707988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SG" sz="3600" b="0" i="0" u="none" strike="noStrike" dirty="0">
                <a:solidFill>
                  <a:srgbClr val="2980B9"/>
                </a:solidFill>
                <a:effectLst/>
                <a:latin typeface="Lato" panose="020B0604020202020204" pitchFamily="34" charset="0"/>
                <a:hlinkClick r:id="rId2"/>
              </a:rPr>
              <a:t>Classification</a:t>
            </a:r>
            <a:endParaRPr lang="en-SG" sz="3600" b="0" i="0" dirty="0">
              <a:solidFill>
                <a:srgbClr val="404040"/>
              </a:solidFill>
              <a:effectLst/>
              <a:latin typeface="Lato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SG" sz="3600" b="0" i="0" u="none" strike="noStrike" dirty="0">
                <a:solidFill>
                  <a:srgbClr val="2980B9"/>
                </a:solidFill>
                <a:effectLst/>
                <a:latin typeface="Lato" panose="020B0604020202020204" pitchFamily="34" charset="0"/>
                <a:hlinkClick r:id="rId3"/>
              </a:rPr>
              <a:t>Regression</a:t>
            </a:r>
            <a:endParaRPr lang="en-SG" sz="3600" b="0" i="0" dirty="0">
              <a:solidFill>
                <a:srgbClr val="404040"/>
              </a:solidFill>
              <a:effectLst/>
              <a:latin typeface="Lato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SG" sz="3600" b="0" i="0" u="none" strike="noStrike" dirty="0">
                <a:solidFill>
                  <a:srgbClr val="2980B9"/>
                </a:solidFill>
                <a:effectLst/>
                <a:latin typeface="Lato" panose="020B0604020202020204" pitchFamily="34" charset="0"/>
                <a:hlinkClick r:id="rId4"/>
              </a:rPr>
              <a:t>Clustering</a:t>
            </a:r>
            <a:endParaRPr lang="en-SG" sz="3600" b="0" i="0" dirty="0">
              <a:solidFill>
                <a:srgbClr val="404040"/>
              </a:solidFill>
              <a:effectLst/>
              <a:latin typeface="Lato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SG" sz="3600" b="0" i="0" u="none" strike="noStrike" dirty="0">
                <a:solidFill>
                  <a:srgbClr val="2980B9"/>
                </a:solidFill>
                <a:effectLst/>
                <a:latin typeface="Lato" panose="020B0604020202020204" pitchFamily="34" charset="0"/>
                <a:hlinkClick r:id="rId5"/>
              </a:rPr>
              <a:t>Anomaly Detection</a:t>
            </a:r>
            <a:endParaRPr lang="en-SG" sz="3600" b="0" i="0" dirty="0">
              <a:solidFill>
                <a:srgbClr val="404040"/>
              </a:solidFill>
              <a:effectLst/>
              <a:latin typeface="Lato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SG" sz="3600" b="0" i="0" u="none" strike="noStrike" dirty="0">
                <a:solidFill>
                  <a:srgbClr val="2980B9"/>
                </a:solidFill>
                <a:effectLst/>
                <a:latin typeface="Lato" panose="020B0604020202020204" pitchFamily="34" charset="0"/>
                <a:hlinkClick r:id="rId6"/>
              </a:rPr>
              <a:t>Natural Language Processing</a:t>
            </a:r>
            <a:endParaRPr lang="en-SG" sz="3600" b="0" i="0" dirty="0">
              <a:solidFill>
                <a:srgbClr val="404040"/>
              </a:solidFill>
              <a:effectLst/>
              <a:latin typeface="Lato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SG" sz="3600" b="0" i="0" u="none" strike="noStrike" dirty="0">
                <a:solidFill>
                  <a:srgbClr val="2980B9"/>
                </a:solidFill>
                <a:effectLst/>
                <a:latin typeface="Lato" panose="020B0604020202020204" pitchFamily="34" charset="0"/>
                <a:hlinkClick r:id="rId7"/>
              </a:rPr>
              <a:t>Association Rule Mining</a:t>
            </a:r>
            <a:endParaRPr lang="en-SG" sz="3600" b="0" i="0" dirty="0">
              <a:solidFill>
                <a:srgbClr val="404040"/>
              </a:solidFill>
              <a:effectLst/>
              <a:latin typeface="Lato" panose="020B0604020202020204" pitchFamily="34" charset="0"/>
            </a:endParaRPr>
          </a:p>
          <a:p>
            <a:endParaRPr lang="en-SG" sz="3600" dirty="0"/>
          </a:p>
        </p:txBody>
      </p:sp>
    </p:spTree>
    <p:extLst>
      <p:ext uri="{BB962C8B-B14F-4D97-AF65-F5344CB8AC3E}">
        <p14:creationId xmlns:p14="http://schemas.microsoft.com/office/powerpoint/2010/main" val="3485333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FF392F-C9E2-47E5-95CB-90EBAA1BA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788124"/>
            <a:ext cx="10400884" cy="5285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/>
              <a:t>Automation with </a:t>
            </a:r>
            <a:r>
              <a:rPr lang="en-US" sz="4000" b="1" dirty="0" err="1"/>
              <a:t>pycaret</a:t>
            </a:r>
            <a:endParaRPr lang="en-US" sz="4000" b="1" dirty="0"/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from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pycaret.regression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 import *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data =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df_price.sample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(frac=0.9,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random_state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=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random_seed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)</a:t>
            </a:r>
          </a:p>
          <a:p>
            <a:pPr lvl="1"/>
            <a:r>
              <a:rPr lang="en-SG" dirty="0" err="1">
                <a:solidFill>
                  <a:srgbClr val="000000"/>
                </a:solidFill>
                <a:latin typeface="Helvetica Neue"/>
              </a:rPr>
              <a:t>data_unseen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 =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df_price.drop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(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data.index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)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setup(data = data, target = '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resale_price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',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session_id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=42)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best =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compare_models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(exclude = ['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ransac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'])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C05922-AB12-40DA-9443-18DE4B9D00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4512" y="3716482"/>
            <a:ext cx="9616353" cy="2303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8327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FF392F-C9E2-47E5-95CB-90EBAA1BA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788124"/>
            <a:ext cx="10400884" cy="528513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4000" b="1" dirty="0"/>
              <a:t>Automation with </a:t>
            </a:r>
            <a:r>
              <a:rPr lang="en-US" sz="4000" b="1" dirty="0" err="1"/>
              <a:t>pycaret</a:t>
            </a:r>
            <a:endParaRPr lang="en-US" sz="4000" b="1" dirty="0"/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rf_reg101 =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create_model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('rf')</a:t>
            </a:r>
          </a:p>
          <a:p>
            <a:pPr lvl="1"/>
            <a:r>
              <a:rPr lang="en-SG" dirty="0" err="1">
                <a:solidFill>
                  <a:srgbClr val="000000"/>
                </a:solidFill>
                <a:latin typeface="Helvetica Neue"/>
              </a:rPr>
              <a:t>rf_params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 = {'bootstrap’:[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True,False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],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             '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max_depth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’:[5,6,7],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             '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max_features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':['log2'],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             '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max_leaf_nodes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':[None],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             '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min_impurity_decrease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’:[0.0, 0.0001],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             '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min_samples_leaf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’:[5],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             '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min_samples_split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':[7],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             '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n_estimators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':[100]            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            }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tuned_rf_reg101 =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tune_model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(rf_reg101, optimize='RMSE',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custom_grid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 =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rf_params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)</a:t>
            </a:r>
          </a:p>
          <a:p>
            <a:pPr lvl="1"/>
            <a:r>
              <a:rPr lang="en-SG" dirty="0" err="1">
                <a:solidFill>
                  <a:srgbClr val="000000"/>
                </a:solidFill>
                <a:latin typeface="Helvetica Neue"/>
              </a:rPr>
              <a:t>predict_model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(tuned_rf_reg101)</a:t>
            </a:r>
          </a:p>
          <a:p>
            <a:pPr lvl="1"/>
            <a:endParaRPr lang="en-SG" dirty="0">
              <a:solidFill>
                <a:srgbClr val="000000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88165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D641-5445-4CDB-BF23-DE481B54B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1874" y="1517903"/>
            <a:ext cx="5250030" cy="1345115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9" name="Picture Placeholder 8" descr="2 boba drinks">
            <a:extLst>
              <a:ext uri="{FF2B5EF4-FFF2-40B4-BE49-F238E27FC236}">
                <a16:creationId xmlns:a16="http://schemas.microsoft.com/office/drawing/2014/main" id="{9597FE60-D33F-4396-96D4-A39211C7BEB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8952" y="758952"/>
            <a:ext cx="1947672" cy="2670048"/>
          </a:xfrm>
        </p:spPr>
      </p:pic>
      <p:pic>
        <p:nvPicPr>
          <p:cNvPr id="13" name="Picture Placeholder 12" descr="Image of a bunch of oranges">
            <a:extLst>
              <a:ext uri="{FF2B5EF4-FFF2-40B4-BE49-F238E27FC236}">
                <a16:creationId xmlns:a16="http://schemas.microsoft.com/office/drawing/2014/main" id="{BAF054B5-6ECC-4B09-AF24-E197E92B666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8952" y="3424237"/>
            <a:ext cx="1947672" cy="2679192"/>
          </a:xfrm>
        </p:spPr>
      </p:pic>
      <p:pic>
        <p:nvPicPr>
          <p:cNvPr id="11" name="Picture Placeholder 10" descr="Image of lime slice">
            <a:extLst>
              <a:ext uri="{FF2B5EF4-FFF2-40B4-BE49-F238E27FC236}">
                <a16:creationId xmlns:a16="http://schemas.microsoft.com/office/drawing/2014/main" id="{A4AD4D85-8AC5-40A8-A629-874220E829D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06624" y="758952"/>
            <a:ext cx="1947672" cy="2670048"/>
          </a:xfrm>
        </p:spPr>
      </p:pic>
      <p:pic>
        <p:nvPicPr>
          <p:cNvPr id="20" name="Picture Placeholder 19" descr="Image of colorful popsicles">
            <a:extLst>
              <a:ext uri="{FF2B5EF4-FFF2-40B4-BE49-F238E27FC236}">
                <a16:creationId xmlns:a16="http://schemas.microsoft.com/office/drawing/2014/main" id="{0AEF3DEC-195E-48C8-88CA-3F27EF80BF61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06624" y="3424237"/>
            <a:ext cx="1947672" cy="2679192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06BF1-24A8-4CC3-B36E-FCFA069BE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2251" y="2342425"/>
            <a:ext cx="6489509" cy="3128826"/>
          </a:xfrm>
        </p:spPr>
        <p:txBody>
          <a:bodyPr>
            <a:noAutofit/>
          </a:bodyPr>
          <a:lstStyle/>
          <a:p>
            <a:r>
              <a:rPr lang="en-US" dirty="0"/>
              <a:t>The hypothesis that location and other geodata is a strong price predictor is not true.</a:t>
            </a:r>
          </a:p>
          <a:p>
            <a:endParaRPr lang="en-US" dirty="0"/>
          </a:p>
          <a:p>
            <a:r>
              <a:rPr lang="en-US" dirty="0"/>
              <a:t>Use automation to reduce effort.</a:t>
            </a:r>
          </a:p>
          <a:p>
            <a:endParaRPr lang="en-US" dirty="0"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https://python-visualization.github.io/folium/</a:t>
            </a:r>
            <a:endParaRPr lang="en-US" dirty="0"/>
          </a:p>
          <a:p>
            <a:endParaRPr lang="en-US" dirty="0"/>
          </a:p>
          <a:p>
            <a:r>
              <a:rPr lang="en-US" dirty="0"/>
              <a:t>https://pycaret.org/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C96B839E-3F89-48A0-913B-EF8CF3290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275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CF172-3947-42CE-B33F-43FB799FD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1940" y="1517652"/>
            <a:ext cx="5998059" cy="1344613"/>
          </a:xfrm>
        </p:spPr>
        <p:txBody>
          <a:bodyPr/>
          <a:lstStyle/>
          <a:p>
            <a:r>
              <a:rPr lang="en-US" sz="4400" dirty="0"/>
              <a:t>Agenda</a:t>
            </a:r>
          </a:p>
        </p:txBody>
      </p:sp>
      <p:pic>
        <p:nvPicPr>
          <p:cNvPr id="8" name="Picture Placeholder 7" descr="Image of rasberries">
            <a:extLst>
              <a:ext uri="{FF2B5EF4-FFF2-40B4-BE49-F238E27FC236}">
                <a16:creationId xmlns:a16="http://schemas.microsoft.com/office/drawing/2014/main" id="{4261B567-0AEE-4B25-B882-091D29B2DB1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8293" y="1517652"/>
            <a:ext cx="1947672" cy="2295144"/>
          </a:xfrm>
        </p:spPr>
      </p:pic>
      <p:pic>
        <p:nvPicPr>
          <p:cNvPr id="10" name="Picture Placeholder 9" descr="Image of sliced kiwis">
            <a:extLst>
              <a:ext uri="{FF2B5EF4-FFF2-40B4-BE49-F238E27FC236}">
                <a16:creationId xmlns:a16="http://schemas.microsoft.com/office/drawing/2014/main" id="{E7D4F42E-FC10-4897-B233-22F58F00B85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15768" y="1517904"/>
            <a:ext cx="1947672" cy="2295144"/>
          </a:xfrm>
        </p:spPr>
      </p:pic>
      <p:pic>
        <p:nvPicPr>
          <p:cNvPr id="12" name="Picture Placeholder 11" descr="Image of yellow smoothie with some fruit in the background">
            <a:extLst>
              <a:ext uri="{FF2B5EF4-FFF2-40B4-BE49-F238E27FC236}">
                <a16:creationId xmlns:a16="http://schemas.microsoft.com/office/drawing/2014/main" id="{E36C0D92-B4CD-4560-A77C-BEAFB12733D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8096" y="3800858"/>
            <a:ext cx="3895344" cy="2295144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14772-A1EE-4EA8-8C5D-46383706A5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1940" y="2572603"/>
            <a:ext cx="5998059" cy="3523399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Project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Problem Statement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Result and conclusion</a:t>
            </a:r>
          </a:p>
          <a:p>
            <a:endParaRPr lang="en-US" b="1" dirty="0"/>
          </a:p>
          <a:p>
            <a:r>
              <a:rPr lang="en-US" b="1" dirty="0"/>
              <a:t>Lessons Learned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Geoprocessing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Mapping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ML Automation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B583B8C6-95CF-4DD9-AFF1-3E252935F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02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A3DF-5D86-4285-9517-A48D1DB56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08220"/>
            <a:ext cx="9144000" cy="1344168"/>
          </a:xfrm>
        </p:spPr>
        <p:txBody>
          <a:bodyPr/>
          <a:lstStyle/>
          <a:p>
            <a:r>
              <a:rPr lang="en-US" dirty="0"/>
              <a:t>Predicting HDB Resale Price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C9068F-80CF-4A17-AB33-B6A91DB87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8952" y="6400800"/>
            <a:ext cx="6099048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04EDDF-3B6D-4685-BA05-F578B3450D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05672" y="6400800"/>
            <a:ext cx="1865376" cy="365125"/>
          </a:xfrm>
        </p:spPr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3FFE206-3C2D-488F-B88D-BC4836391F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0566" y="1653206"/>
            <a:ext cx="8481953" cy="4396574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/>
              <a:t>Property market is heating up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/>
              <a:t>Location, location, location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/>
              <a:t>Test hypothesis with regression model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46205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A3DF-5D86-4285-9517-A48D1DB56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08220"/>
            <a:ext cx="9144000" cy="1344168"/>
          </a:xfrm>
        </p:spPr>
        <p:txBody>
          <a:bodyPr/>
          <a:lstStyle/>
          <a:p>
            <a:r>
              <a:rPr lang="en-US" dirty="0"/>
              <a:t>Predicting HDB Resale Price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C9068F-80CF-4A17-AB33-B6A91DB87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8952" y="6400800"/>
            <a:ext cx="6099048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04EDDF-3B6D-4685-BA05-F578B3450D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05672" y="6400800"/>
            <a:ext cx="1865376" cy="365125"/>
          </a:xfrm>
        </p:spPr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3FFE206-3C2D-488F-B88D-BC4836391F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0566" y="1653206"/>
            <a:ext cx="8481953" cy="439657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200" b="1" dirty="0"/>
          </a:p>
          <a:p>
            <a:r>
              <a:rPr lang="en-US" sz="3200" b="1" dirty="0"/>
              <a:t>Price data from data.gov.sg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800" b="1" dirty="0"/>
              <a:t>HDB property information 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800" b="1" dirty="0"/>
              <a:t>HDB transacted prices</a:t>
            </a:r>
          </a:p>
          <a:p>
            <a:pPr lvl="2">
              <a:buFont typeface="Wingdings" panose="05000000000000000000" pitchFamily="2" charset="2"/>
              <a:buChar char="§"/>
            </a:pPr>
            <a:endParaRPr lang="en-US" sz="2800" b="1" dirty="0"/>
          </a:p>
          <a:p>
            <a:r>
              <a:rPr lang="en-US" sz="3200" b="1" dirty="0"/>
              <a:t>Geographical data from onemap.gov.sg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800" b="1" dirty="0"/>
              <a:t>Latitude and Longitude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800" b="1" dirty="0"/>
              <a:t>Postcode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91734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C82AD39-A658-4E58-AE72-9FF0DAA85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732" y="1976532"/>
            <a:ext cx="8581141" cy="4703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FF392F-C9E2-47E5-95CB-90EBAA1BA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788124"/>
            <a:ext cx="10671048" cy="3125787"/>
          </a:xfrm>
        </p:spPr>
        <p:txBody>
          <a:bodyPr>
            <a:normAutofit/>
          </a:bodyPr>
          <a:lstStyle/>
          <a:p>
            <a:r>
              <a:rPr lang="en-US" sz="2000" b="1" dirty="0"/>
              <a:t>Features added: district code, number of MRT stations, primary school, and shopping </a:t>
            </a:r>
            <a:r>
              <a:rPr lang="en-US" sz="2000" b="1" dirty="0" err="1"/>
              <a:t>centres</a:t>
            </a:r>
            <a:r>
              <a:rPr lang="en-US" sz="2000" b="1" dirty="0"/>
              <a:t> within 1km. </a:t>
            </a:r>
          </a:p>
          <a:p>
            <a:r>
              <a:rPr lang="en-US" sz="2000" b="1" dirty="0"/>
              <a:t>Random Forest Regressor model is best with RMSE difference of 4.37%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04468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C9068F-80CF-4A17-AB33-B6A91DB87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8952" y="6400800"/>
            <a:ext cx="6099048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04EDDF-3B6D-4685-BA05-F578B3450D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05672" y="6400800"/>
            <a:ext cx="1865376" cy="365125"/>
          </a:xfrm>
        </p:spPr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FF392F-C9E2-47E5-95CB-90EBAA1BA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5558" y="1798058"/>
            <a:ext cx="10400884" cy="3125787"/>
          </a:xfrm>
        </p:spPr>
        <p:txBody>
          <a:bodyPr>
            <a:normAutofit fontScale="92500" lnSpcReduction="10000"/>
          </a:bodyPr>
          <a:lstStyle/>
          <a:p>
            <a:r>
              <a:rPr lang="en-US" sz="4000" b="1" dirty="0"/>
              <a:t>In conclusion, the location features do not affect HDB price too much. </a:t>
            </a:r>
          </a:p>
          <a:p>
            <a:endParaRPr lang="en-US" sz="4000" b="1" dirty="0"/>
          </a:p>
          <a:p>
            <a:r>
              <a:rPr lang="en-US" sz="4000" b="1" dirty="0"/>
              <a:t>Size, type, and how many years to the end of lease are more important.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25778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C9068F-80CF-4A17-AB33-B6A91DB87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8952" y="6400800"/>
            <a:ext cx="6099048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04EDDF-3B6D-4685-BA05-F578B3450D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05672" y="6400800"/>
            <a:ext cx="1865376" cy="365125"/>
          </a:xfrm>
        </p:spPr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FF392F-C9E2-47E5-95CB-90EBAA1BA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788124"/>
            <a:ext cx="10400884" cy="5285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/>
              <a:t>Geoprocessing</a:t>
            </a:r>
          </a:p>
          <a:p>
            <a:r>
              <a:rPr lang="en-US" b="1" dirty="0"/>
              <a:t>The earth is not flat</a:t>
            </a:r>
          </a:p>
          <a:p>
            <a:pPr lvl="1"/>
            <a:r>
              <a:rPr lang="en-US" b="1" dirty="0"/>
              <a:t>	</a:t>
            </a:r>
            <a:r>
              <a:rPr lang="en-SG" b="1" dirty="0"/>
              <a:t>World Geodetic System 1984 (WGS 84) used by onemap.gov.sg</a:t>
            </a:r>
          </a:p>
          <a:p>
            <a:pPr lvl="1"/>
            <a:r>
              <a:rPr lang="en-SG" b="1" dirty="0"/>
              <a:t>         Calculate distance:</a:t>
            </a:r>
          </a:p>
          <a:p>
            <a:pPr lvl="1"/>
            <a:r>
              <a:rPr lang="en-SG" b="1" dirty="0"/>
              <a:t>		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from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pyproj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 import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Geod</a:t>
            </a:r>
            <a:endParaRPr lang="en-SG" dirty="0">
              <a:solidFill>
                <a:srgbClr val="000000"/>
              </a:solidFill>
              <a:latin typeface="Helvetica Neue"/>
            </a:endParaRP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		from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shapely.geometry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 import Point,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LineString</a:t>
            </a:r>
            <a:endParaRPr lang="en-SG" dirty="0">
              <a:solidFill>
                <a:srgbClr val="000000"/>
              </a:solidFill>
              <a:latin typeface="Helvetica Neue"/>
            </a:endParaRP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		a = </a:t>
            </a:r>
            <a:r>
              <a:rPr lang="pl-PL" dirty="0">
                <a:solidFill>
                  <a:srgbClr val="000000"/>
                </a:solidFill>
                <a:latin typeface="Helvetica Neue"/>
              </a:rPr>
              <a:t>POINT (103.95337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, </a:t>
            </a:r>
            <a:r>
              <a:rPr lang="pl-PL" dirty="0">
                <a:solidFill>
                  <a:srgbClr val="000000"/>
                </a:solidFill>
                <a:latin typeface="Helvetica Neue"/>
              </a:rPr>
              <a:t>1.34319)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 #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Simei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 MRT Station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                     b = POINT (103.98809, 1.38861) # 1 Changi Village Road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                     </a:t>
            </a:r>
            <a:r>
              <a:rPr lang="pl-PL" dirty="0">
                <a:solidFill>
                  <a:srgbClr val="000000"/>
                </a:solidFill>
                <a:latin typeface="Helvetica Neue"/>
              </a:rPr>
              <a:t>geod = Geod(ellps="WGS84")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 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	             distance =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geod.geometry_length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(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LineString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([a, b]))/1000  # km</a:t>
            </a:r>
          </a:p>
          <a:p>
            <a:pPr lvl="1"/>
            <a:r>
              <a:rPr lang="en-SG" b="1" dirty="0"/>
              <a:t>	Singapore is located at latitude</a:t>
            </a:r>
            <a:r>
              <a:rPr lang="pl-PL" b="1" dirty="0"/>
              <a:t> 1.28967</a:t>
            </a:r>
            <a:r>
              <a:rPr lang="en-SG" b="1" dirty="0"/>
              <a:t> and longitude</a:t>
            </a:r>
            <a:r>
              <a:rPr lang="pl-PL" b="1" dirty="0"/>
              <a:t> 103.85007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63403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C9068F-80CF-4A17-AB33-B6A91DB87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8952" y="6400800"/>
            <a:ext cx="6099048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04EDDF-3B6D-4685-BA05-F578B3450D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05672" y="6400800"/>
            <a:ext cx="1865376" cy="365125"/>
          </a:xfrm>
        </p:spPr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FF392F-C9E2-47E5-95CB-90EBAA1BA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788124"/>
            <a:ext cx="10400884" cy="5285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/>
              <a:t>Mapping</a:t>
            </a:r>
          </a:p>
          <a:p>
            <a:pPr marL="0" indent="0">
              <a:buNone/>
            </a:pPr>
            <a:endParaRPr lang="en-US" sz="4000" b="1" dirty="0"/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7C24D19D-0E76-4CDA-AB51-9E10D2A84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797" y="1809605"/>
            <a:ext cx="2396403" cy="4260271"/>
          </a:xfrm>
          <a:prstGeom prst="rect">
            <a:avLst/>
          </a:prstGeom>
        </p:spPr>
      </p:pic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C2005617-6D1A-4754-8B33-CB2F2383AC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0559" y="1809605"/>
            <a:ext cx="2396403" cy="4260271"/>
          </a:xfrm>
          <a:prstGeom prst="rect">
            <a:avLst/>
          </a:prstGeom>
        </p:spPr>
      </p:pic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41FF0C6B-3A83-4DB1-988A-54F944D983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9321" y="1809605"/>
            <a:ext cx="2396402" cy="4260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829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FF392F-C9E2-47E5-95CB-90EBAA1BA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788124"/>
            <a:ext cx="10400884" cy="5285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/>
              <a:t>Mapping with Folium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import folium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map =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folium.Map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(location=[</a:t>
            </a:r>
            <a:r>
              <a:rPr lang="pl-PL" dirty="0">
                <a:solidFill>
                  <a:srgbClr val="000000"/>
                </a:solidFill>
                <a:latin typeface="Helvetica Neue"/>
              </a:rPr>
              <a:t>1.28967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, </a:t>
            </a:r>
            <a:r>
              <a:rPr lang="pl-PL" dirty="0">
                <a:solidFill>
                  <a:srgbClr val="000000"/>
                </a:solidFill>
                <a:latin typeface="Helvetica Neue"/>
              </a:rPr>
              <a:t>103.85007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], </a:t>
            </a:r>
            <a:r>
              <a:rPr lang="en-SG" dirty="0" err="1">
                <a:solidFill>
                  <a:srgbClr val="000000"/>
                </a:solidFill>
                <a:latin typeface="Helvetica Neue"/>
              </a:rPr>
              <a:t>zoom_start</a:t>
            </a:r>
            <a:r>
              <a:rPr lang="en-SG" dirty="0">
                <a:solidFill>
                  <a:srgbClr val="000000"/>
                </a:solidFill>
                <a:latin typeface="Helvetica Neue"/>
              </a:rPr>
              <a:t>=14)</a:t>
            </a:r>
          </a:p>
          <a:p>
            <a:pPr lvl="1"/>
            <a:r>
              <a:rPr lang="en-SG" dirty="0">
                <a:solidFill>
                  <a:srgbClr val="000000"/>
                </a:solidFill>
                <a:latin typeface="Helvetica Neue"/>
              </a:rPr>
              <a:t>map</a:t>
            </a:r>
            <a:endParaRPr lang="en-US" sz="4000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5DD61D7-A026-4764-8184-5396C6A24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4115" y="2594247"/>
            <a:ext cx="6767945" cy="4083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578403"/>
      </p:ext>
    </p:extLst>
  </p:cSld>
  <p:clrMapOvr>
    <a:masterClrMapping/>
  </p:clrMapOvr>
</p:sld>
</file>

<file path=ppt/theme/theme1.xml><?xml version="1.0" encoding="utf-8"?>
<a:theme xmlns:a="http://schemas.openxmlformats.org/drawingml/2006/main" name="PrismaticVTI">
  <a:themeElements>
    <a:clrScheme name="Prismatic">
      <a:dk1>
        <a:sysClr val="windowText" lastClr="000000"/>
      </a:dk1>
      <a:lt1>
        <a:sysClr val="window" lastClr="FFFFFF"/>
      </a:lt1>
      <a:dk2>
        <a:srgbClr val="131523"/>
      </a:dk2>
      <a:lt2>
        <a:srgbClr val="E7E6E6"/>
      </a:lt2>
      <a:accent1>
        <a:srgbClr val="42B3BD"/>
      </a:accent1>
      <a:accent2>
        <a:srgbClr val="51B851"/>
      </a:accent2>
      <a:accent3>
        <a:srgbClr val="B5A603"/>
      </a:accent3>
      <a:accent4>
        <a:srgbClr val="F58505"/>
      </a:accent4>
      <a:accent5>
        <a:srgbClr val="FA2481"/>
      </a:accent5>
      <a:accent6>
        <a:srgbClr val="9CA2AB"/>
      </a:accent6>
      <a:hlink>
        <a:srgbClr val="FA2481"/>
      </a:hlink>
      <a:folHlink>
        <a:srgbClr val="57618E"/>
      </a:folHlink>
    </a:clrScheme>
    <a:fontScheme name="Custom 166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smaticVTI" id="{DA44D624-A564-4DE8-8446-0CD5C485C979}" vid="{8B2B1550-B69C-4156-BAEC-B2E559F94B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6272451-D558-4710-AF52-0EC1BD4C424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6B19C5C-61AD-4793-BB9D-6401AD34A775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93076797-8467-41BB-91A7-9AE8328A685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Prismatic design</Template>
  <TotalTime>177</TotalTime>
  <Words>552</Words>
  <Application>Microsoft Office PowerPoint</Application>
  <PresentationFormat>Widescreen</PresentationFormat>
  <Paragraphs>106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Aharoni</vt:lpstr>
      <vt:lpstr>Arial</vt:lpstr>
      <vt:lpstr>Avenir Next LT Pro</vt:lpstr>
      <vt:lpstr>Calibri</vt:lpstr>
      <vt:lpstr>Helvetica Neue</vt:lpstr>
      <vt:lpstr>Lato</vt:lpstr>
      <vt:lpstr>Roboto Slab</vt:lpstr>
      <vt:lpstr>Wingdings</vt:lpstr>
      <vt:lpstr>PrismaticVTI</vt:lpstr>
      <vt:lpstr>Predicting HDB Resale Price</vt:lpstr>
      <vt:lpstr>Agenda</vt:lpstr>
      <vt:lpstr>Predicting HDB Resale Price</vt:lpstr>
      <vt:lpstr>Predicting HDB Resale Price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HDB Resale Price</dc:title>
  <dc:creator>Elang Setiawan</dc:creator>
  <cp:lastModifiedBy>Elang Setiawan</cp:lastModifiedBy>
  <cp:revision>2</cp:revision>
  <dcterms:created xsi:type="dcterms:W3CDTF">2021-12-17T21:14:04Z</dcterms:created>
  <dcterms:modified xsi:type="dcterms:W3CDTF">2021-12-18T00:11:54Z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